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9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6713BD-4449-4EF6-853A-1EB98677FAB7}" type="datetimeFigureOut">
              <a:rPr lang="id-ID" smtClean="0"/>
              <a:t>21/11/2025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ECF524-81A4-4C3F-AF61-C1E33C9D33C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Aktifitas Koperasi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lnSpc>
                <a:spcPct val="150000"/>
              </a:lnSpc>
              <a:buAutoNum type="arabicPeriod"/>
            </a:pPr>
            <a:r>
              <a:rPr lang="id-ID" dirty="0" smtClean="0"/>
              <a:t>Menjual Jasa.</a:t>
            </a:r>
          </a:p>
          <a:p>
            <a:pPr marL="633222" indent="-514350">
              <a:lnSpc>
                <a:spcPct val="150000"/>
              </a:lnSpc>
              <a:buAutoNum type="arabicPeriod"/>
            </a:pPr>
            <a:r>
              <a:rPr lang="id-ID" dirty="0" smtClean="0"/>
              <a:t>Membeli dan mendistribusika. </a:t>
            </a:r>
          </a:p>
          <a:p>
            <a:pPr marL="633222" indent="-514350">
              <a:lnSpc>
                <a:spcPct val="150000"/>
              </a:lnSpc>
              <a:buAutoNum type="arabicPeriod"/>
            </a:pPr>
            <a:r>
              <a:rPr lang="id-ID" dirty="0" smtClean="0"/>
              <a:t>Membeli bahan baku, memproses dan menjualnya.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170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Akun Riil dan Nomilal</a:t>
            </a:r>
            <a:endParaRPr lang="id-ID" dirty="0"/>
          </a:p>
        </p:txBody>
      </p:sp>
      <p:sp>
        <p:nvSpPr>
          <p:cNvPr id="5" name="Rounded Rectangle 4"/>
          <p:cNvSpPr/>
          <p:nvPr/>
        </p:nvSpPr>
        <p:spPr>
          <a:xfrm>
            <a:off x="3491880" y="1578090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Buku Besar</a:t>
            </a:r>
            <a:endParaRPr lang="id-ID" sz="1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39552" y="3621832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Asset</a:t>
            </a:r>
            <a:endParaRPr lang="id-ID" sz="1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084168" y="2488061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Nominal</a:t>
            </a:r>
            <a:endParaRPr lang="id-ID" sz="1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39552" y="2426398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Riil</a:t>
            </a:r>
            <a:endParaRPr lang="id-ID" sz="1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77078" y="4834779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Utang</a:t>
            </a:r>
            <a:endParaRPr lang="id-ID" sz="1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77078" y="5970103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Modal</a:t>
            </a:r>
            <a:endParaRPr lang="id-ID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084168" y="3720278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Pendapatan</a:t>
            </a:r>
            <a:endParaRPr lang="id-ID" sz="14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093093" y="5004739"/>
            <a:ext cx="2088232" cy="796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Akun Biaya</a:t>
            </a:r>
            <a:endParaRPr lang="id-ID" sz="1400" b="1" dirty="0"/>
          </a:p>
        </p:txBody>
      </p:sp>
      <p:sp>
        <p:nvSpPr>
          <p:cNvPr id="18" name="Down Arrow 17"/>
          <p:cNvSpPr/>
          <p:nvPr/>
        </p:nvSpPr>
        <p:spPr>
          <a:xfrm>
            <a:off x="1225150" y="3285016"/>
            <a:ext cx="792088" cy="336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Down Arrow 19"/>
          <p:cNvSpPr/>
          <p:nvPr/>
        </p:nvSpPr>
        <p:spPr>
          <a:xfrm>
            <a:off x="1320011" y="5633288"/>
            <a:ext cx="792088" cy="336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Down Arrow 20"/>
          <p:cNvSpPr/>
          <p:nvPr/>
        </p:nvSpPr>
        <p:spPr>
          <a:xfrm>
            <a:off x="1225150" y="4419853"/>
            <a:ext cx="792088" cy="336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Down Arrow 21"/>
          <p:cNvSpPr/>
          <p:nvPr/>
        </p:nvSpPr>
        <p:spPr>
          <a:xfrm>
            <a:off x="6741165" y="3307885"/>
            <a:ext cx="792088" cy="336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Down Arrow 22"/>
          <p:cNvSpPr/>
          <p:nvPr/>
        </p:nvSpPr>
        <p:spPr>
          <a:xfrm>
            <a:off x="6732240" y="4574771"/>
            <a:ext cx="792088" cy="336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5" name="Straight Connector 24"/>
          <p:cNvCxnSpPr>
            <a:stCxn id="5" idx="1"/>
          </p:cNvCxnSpPr>
          <p:nvPr/>
        </p:nvCxnSpPr>
        <p:spPr>
          <a:xfrm flipH="1">
            <a:off x="1716055" y="1976568"/>
            <a:ext cx="1775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3"/>
          </p:cNvCxnSpPr>
          <p:nvPr/>
        </p:nvCxnSpPr>
        <p:spPr>
          <a:xfrm>
            <a:off x="5580112" y="1976568"/>
            <a:ext cx="15570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16055" y="1976568"/>
            <a:ext cx="0" cy="398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8" idx="0"/>
          </p:cNvCxnSpPr>
          <p:nvPr/>
        </p:nvCxnSpPr>
        <p:spPr>
          <a:xfrm flipH="1">
            <a:off x="7128284" y="1976568"/>
            <a:ext cx="8925" cy="511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0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Akuntansi ???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id-ID" dirty="0" smtClean="0"/>
              <a:t>=&gt; Sisitem informasi yang menghasilkan laporan kedapa pihak-pihak yang berkepentingan menangani aktivitas ekonomi &amp; kondisi suatu badan usaha.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629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Pemakai Informasi 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056" y="2806080"/>
            <a:ext cx="4067944" cy="40519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id-ID" dirty="0" smtClean="0"/>
              <a:t>Pihak Eksternal</a:t>
            </a:r>
          </a:p>
          <a:p>
            <a:pPr marL="633222" indent="-514350">
              <a:buAutoNum type="arabicPeriod"/>
            </a:pPr>
            <a:r>
              <a:rPr lang="id-ID" dirty="0" smtClean="0"/>
              <a:t>Kreditor</a:t>
            </a:r>
          </a:p>
          <a:p>
            <a:pPr marL="633222" indent="-514350">
              <a:buAutoNum type="arabicPeriod"/>
            </a:pPr>
            <a:r>
              <a:rPr lang="id-ID" dirty="0" smtClean="0"/>
              <a:t>Pemerintah</a:t>
            </a:r>
          </a:p>
          <a:p>
            <a:pPr marL="633222" indent="-514350">
              <a:buAutoNum type="arabicPeriod"/>
            </a:pPr>
            <a:r>
              <a:rPr lang="id-ID" dirty="0" smtClean="0"/>
              <a:t>Anggota Koperasi</a:t>
            </a:r>
          </a:p>
          <a:p>
            <a:pPr marL="633222" indent="-514350">
              <a:buAutoNum type="arabicPeriod"/>
            </a:pPr>
            <a:r>
              <a:rPr lang="id-ID" dirty="0" smtClean="0"/>
              <a:t>Rekan Kerja</a:t>
            </a:r>
          </a:p>
          <a:p>
            <a:pPr marL="633222" indent="-514350">
              <a:buAutoNum type="arabicPeriod"/>
            </a:pPr>
            <a:r>
              <a:rPr lang="id-ID" dirty="0" smtClean="0"/>
              <a:t>Suplayer</a:t>
            </a:r>
          </a:p>
          <a:p>
            <a:pPr marL="118872" indent="0">
              <a:buNone/>
            </a:pPr>
            <a:endParaRPr lang="id-ID" dirty="0" smtClean="0"/>
          </a:p>
          <a:p>
            <a:pPr>
              <a:buFont typeface="Wingdings" pitchFamily="2" charset="2"/>
              <a:buChar char="v"/>
            </a:pPr>
            <a:endParaRPr lang="id-ID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5981" y="2808455"/>
            <a:ext cx="4680520" cy="404954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v"/>
            </a:pPr>
            <a:r>
              <a:rPr lang="id-ID" dirty="0" smtClean="0"/>
              <a:t>Pihak Internal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Ketua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Manager Produksi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Manager Keuangan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Manager marketing</a:t>
            </a:r>
          </a:p>
          <a:p>
            <a:pPr marL="118872" indent="0">
              <a:buNone/>
            </a:pPr>
            <a:endParaRPr lang="id-ID" dirty="0" smtClean="0"/>
          </a:p>
          <a:p>
            <a:pPr marL="118872" indent="0">
              <a:buFont typeface="Wingdings 2"/>
              <a:buNone/>
            </a:pPr>
            <a:endParaRPr lang="id-ID" dirty="0" smtClean="0"/>
          </a:p>
          <a:p>
            <a:pPr>
              <a:buFont typeface="Wingdings" pitchFamily="2" charset="2"/>
              <a:buChar char="v"/>
            </a:pP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1717846" y="1532111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400" dirty="0" smtClean="0"/>
              <a:t>Ada 2 Pihak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246938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Siklus Akuntansi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22920" y="2564904"/>
            <a:ext cx="2100808" cy="22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Dokumen/Bukti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95736" y="2581334"/>
            <a:ext cx="1944216" cy="221581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18872" indent="0" algn="ctr">
              <a:buNone/>
            </a:pPr>
            <a:r>
              <a:rPr lang="id-ID" dirty="0" smtClean="0"/>
              <a:t>Jurnal</a:t>
            </a:r>
            <a:endParaRPr lang="id-ID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288634" y="2564904"/>
            <a:ext cx="2160240" cy="23982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 algn="ctr">
              <a:buNone/>
            </a:pPr>
            <a:r>
              <a:rPr lang="id-ID" dirty="0" smtClean="0"/>
              <a:t>Buku Besar</a:t>
            </a:r>
            <a:endParaRPr lang="id-ID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660232" y="2708920"/>
            <a:ext cx="2160240" cy="22542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 algn="ctr">
              <a:buNone/>
            </a:pPr>
            <a:r>
              <a:rPr lang="id-ID" sz="2400" dirty="0" smtClean="0"/>
              <a:t>Lap Keuangan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825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 dan tujuan umum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4360" y="1700808"/>
            <a:ext cx="4456112" cy="46256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id-ID" sz="2800" b="1" dirty="0" smtClean="0"/>
              <a:t>Tujuan :</a:t>
            </a:r>
          </a:p>
          <a:p>
            <a:r>
              <a:rPr lang="id-ID" sz="2400" dirty="0" smtClean="0"/>
              <a:t>Info sumber ekonomi &amp; modal koperasi</a:t>
            </a:r>
          </a:p>
          <a:p>
            <a:r>
              <a:rPr lang="id-ID" sz="2400" dirty="0" smtClean="0"/>
              <a:t>Info melakukan aktifitas usaha hasil SHU</a:t>
            </a:r>
          </a:p>
          <a:p>
            <a:r>
              <a:rPr lang="id-ID" sz="2400" dirty="0" smtClean="0"/>
              <a:t>Info estimasi potensi koperasi hasilkan SHU yang akan datang</a:t>
            </a:r>
          </a:p>
          <a:p>
            <a:r>
              <a:rPr lang="id-ID" sz="2400" dirty="0" smtClean="0"/>
              <a:t> Info estimasi potensi koperasi haslikan SHU</a:t>
            </a:r>
          </a:p>
          <a:p>
            <a:r>
              <a:rPr lang="id-ID" sz="2400" dirty="0" smtClean="0"/>
              <a:t>Info aktifitas belanja dan investasi</a:t>
            </a:r>
          </a:p>
          <a:p>
            <a:r>
              <a:rPr lang="id-ID" sz="2400" dirty="0" smtClean="0"/>
              <a:t>Info tentang ACC POLICY</a:t>
            </a:r>
          </a:p>
          <a:p>
            <a:pPr marL="118872" indent="0">
              <a:buNone/>
            </a:pPr>
            <a:endParaRPr lang="id-ID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700808"/>
            <a:ext cx="411284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id-ID" sz="2800" b="1" dirty="0" smtClean="0"/>
              <a:t>Jenisnya :</a:t>
            </a:r>
          </a:p>
          <a:p>
            <a:r>
              <a:rPr lang="id-ID" sz="2400" dirty="0" smtClean="0"/>
              <a:t>Perhitungan hasil usaha</a:t>
            </a:r>
          </a:p>
          <a:p>
            <a:r>
              <a:rPr lang="id-ID" sz="2400" dirty="0" smtClean="0"/>
              <a:t>Neraca</a:t>
            </a:r>
          </a:p>
          <a:p>
            <a:r>
              <a:rPr lang="id-ID" sz="2400" dirty="0" smtClean="0"/>
              <a:t>Laporan Arus kas</a:t>
            </a:r>
          </a:p>
          <a:p>
            <a:r>
              <a:rPr lang="id-ID" sz="2400" dirty="0" smtClean="0"/>
              <a:t>Laporan promosi Ekonomi Anggota</a:t>
            </a:r>
          </a:p>
          <a:p>
            <a:pPr marL="118872" indent="0">
              <a:buFont typeface="Wingdings 2"/>
              <a:buNone/>
            </a:pPr>
            <a:endParaRPr lang="id-ID" sz="2000" dirty="0" smtClean="0"/>
          </a:p>
          <a:p>
            <a:r>
              <a:rPr lang="id-ID" sz="1700" i="1" dirty="0" smtClean="0"/>
              <a:t>(4 unsur: manfa’at ekonomi dari barang/jasa dari pemasKSP bentuk pembagian SHU)</a:t>
            </a:r>
            <a:endParaRPr lang="id-ID" sz="1700" i="1" dirty="0"/>
          </a:p>
        </p:txBody>
      </p:sp>
    </p:spTree>
    <p:extLst>
      <p:ext uri="{BB962C8B-B14F-4D97-AF65-F5344CB8AC3E}">
        <p14:creationId xmlns:p14="http://schemas.microsoft.com/office/powerpoint/2010/main" val="211322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Laporan keuangan Lanjutan...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186808" cy="4625609"/>
          </a:xfrm>
        </p:spPr>
        <p:txBody>
          <a:bodyPr/>
          <a:lstStyle/>
          <a:p>
            <a:pPr marL="118872" indent="0">
              <a:buNone/>
            </a:pPr>
            <a:r>
              <a:rPr lang="id-ID" dirty="0" smtClean="0"/>
              <a:t>Standart Kualitas :</a:t>
            </a:r>
          </a:p>
          <a:p>
            <a:pPr marL="633222" indent="-514350">
              <a:buAutoNum type="arabicPeriod"/>
            </a:pPr>
            <a:r>
              <a:rPr lang="id-ID" dirty="0" smtClean="0"/>
              <a:t>Relevan</a:t>
            </a:r>
          </a:p>
          <a:p>
            <a:pPr marL="633222" indent="-514350">
              <a:buAutoNum type="arabicPeriod"/>
            </a:pPr>
            <a:r>
              <a:rPr lang="id-ID" dirty="0" smtClean="0"/>
              <a:t>Dapat difahami</a:t>
            </a:r>
          </a:p>
          <a:p>
            <a:pPr marL="633222" indent="-514350">
              <a:buAutoNum type="arabicPeriod"/>
            </a:pPr>
            <a:r>
              <a:rPr lang="id-ID" dirty="0" smtClean="0"/>
              <a:t>Daya uji</a:t>
            </a:r>
          </a:p>
          <a:p>
            <a:pPr marL="633222" indent="-514350">
              <a:buAutoNum type="arabicPeriod"/>
            </a:pPr>
            <a:r>
              <a:rPr lang="id-ID" dirty="0" smtClean="0"/>
              <a:t>Netral</a:t>
            </a:r>
          </a:p>
          <a:p>
            <a:pPr marL="633222" indent="-514350">
              <a:buAutoNum type="arabicPeriod"/>
            </a:pPr>
            <a:r>
              <a:rPr lang="id-ID" dirty="0" smtClean="0"/>
              <a:t>Tepat waktu</a:t>
            </a:r>
          </a:p>
          <a:p>
            <a:pPr marL="633222" indent="-514350">
              <a:buAutoNum type="arabicPeriod"/>
            </a:pPr>
            <a:r>
              <a:rPr lang="id-ID" dirty="0" smtClean="0"/>
              <a:t>Daya banding</a:t>
            </a:r>
          </a:p>
          <a:p>
            <a:pPr marL="633222" indent="-514350">
              <a:buAutoNum type="arabicPeriod"/>
            </a:pPr>
            <a:r>
              <a:rPr lang="id-ID" dirty="0" smtClean="0"/>
              <a:t>lengkap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96408" y="1772816"/>
            <a:ext cx="4186808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33222" indent="-514350">
              <a:buFont typeface="Wingdings 2"/>
              <a:buAutoNum type="arabicPeriod"/>
            </a:pPr>
            <a:endParaRPr lang="id-ID" dirty="0" smtClean="0"/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Economic entity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Going concern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Monetery unit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Time period</a:t>
            </a:r>
          </a:p>
        </p:txBody>
      </p:sp>
    </p:spTree>
    <p:extLst>
      <p:ext uri="{BB962C8B-B14F-4D97-AF65-F5344CB8AC3E}">
        <p14:creationId xmlns:p14="http://schemas.microsoft.com/office/powerpoint/2010/main" val="198986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 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474840" cy="4625609"/>
          </a:xfrm>
        </p:spPr>
        <p:txBody>
          <a:bodyPr/>
          <a:lstStyle/>
          <a:p>
            <a:pPr marL="118872" indent="0">
              <a:buNone/>
            </a:pPr>
            <a:r>
              <a:rPr lang="id-ID" dirty="0" smtClean="0"/>
              <a:t>Konsep dasar :</a:t>
            </a:r>
          </a:p>
          <a:p>
            <a:pPr marL="633222" indent="-514350">
              <a:buAutoNum type="arabicPeriod"/>
            </a:pPr>
            <a:r>
              <a:rPr lang="id-ID" dirty="0" smtClean="0"/>
              <a:t>Historical cost</a:t>
            </a:r>
          </a:p>
          <a:p>
            <a:pPr marL="633222" indent="-514350">
              <a:buAutoNum type="arabicPeriod"/>
            </a:pPr>
            <a:r>
              <a:rPr lang="id-ID" dirty="0" smtClean="0"/>
              <a:t>Revenue Recognition</a:t>
            </a:r>
          </a:p>
          <a:p>
            <a:pPr marL="633222" indent="-514350">
              <a:buAutoNum type="arabicPeriod"/>
            </a:pPr>
            <a:r>
              <a:rPr lang="id-ID" dirty="0" smtClean="0"/>
              <a:t>Matching principle</a:t>
            </a:r>
          </a:p>
          <a:p>
            <a:pPr marL="633222" indent="-514350">
              <a:buAutoNum type="arabicPeriod"/>
            </a:pPr>
            <a:r>
              <a:rPr lang="id-ID" dirty="0" smtClean="0"/>
              <a:t>Consistency</a:t>
            </a:r>
          </a:p>
          <a:p>
            <a:pPr marL="633222" indent="-514350">
              <a:buAutoNum type="arabicPeriod"/>
            </a:pPr>
            <a:r>
              <a:rPr lang="id-ID" dirty="0" smtClean="0"/>
              <a:t>Full disclousure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220072" y="1772816"/>
            <a:ext cx="3923928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id-ID" dirty="0" smtClean="0"/>
              <a:t>Keterbatasan :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Materialitas</a:t>
            </a:r>
          </a:p>
          <a:p>
            <a:pPr marL="633222" indent="-514350">
              <a:buFont typeface="Wingdings 2"/>
              <a:buAutoNum type="arabicPeriod"/>
            </a:pPr>
            <a:r>
              <a:rPr lang="id-ID" dirty="0" smtClean="0"/>
              <a:t>Konservatif</a:t>
            </a:r>
          </a:p>
          <a:p>
            <a:pPr marL="118872" indent="0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09757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Perkiraan “Akun” (BAB III)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lnSpc>
                <a:spcPct val="150000"/>
              </a:lnSpc>
              <a:buNone/>
            </a:pPr>
            <a:r>
              <a:rPr lang="id-ID" dirty="0" smtClean="0"/>
              <a:t>Yakni : suatu media untuk mencatat transaksi-transaksi keuangan yang dimiliki koperasi secara spesifik seperti: (Asset,Utang,Modal,Pendapatan dan Beban)</a:t>
            </a:r>
          </a:p>
        </p:txBody>
      </p:sp>
    </p:spTree>
    <p:extLst>
      <p:ext uri="{BB962C8B-B14F-4D97-AF65-F5344CB8AC3E}">
        <p14:creationId xmlns:p14="http://schemas.microsoft.com/office/powerpoint/2010/main" val="27711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Akun-Akun dalam koperasi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4032448" cy="5373216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id-ID" b="1" dirty="0" smtClean="0"/>
              <a:t>Asset: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Kas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Piutang Anggota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Perlengkapan kantor</a:t>
            </a:r>
          </a:p>
          <a:p>
            <a:pPr marL="118872" indent="0">
              <a:buNone/>
            </a:pPr>
            <a:r>
              <a:rPr lang="id-ID" b="1" dirty="0" smtClean="0"/>
              <a:t>Utang/Liability:</a:t>
            </a:r>
          </a:p>
          <a:p>
            <a:r>
              <a:rPr lang="id-ID" dirty="0" smtClean="0"/>
              <a:t>Utang usaha</a:t>
            </a:r>
          </a:p>
          <a:p>
            <a:r>
              <a:rPr lang="id-ID" dirty="0" smtClean="0"/>
              <a:t>Utang Bank</a:t>
            </a:r>
          </a:p>
          <a:p>
            <a:r>
              <a:rPr lang="id-ID" dirty="0" smtClean="0"/>
              <a:t>Simpanan Sukarela</a:t>
            </a:r>
          </a:p>
          <a:p>
            <a:r>
              <a:rPr lang="id-ID" dirty="0" smtClean="0"/>
              <a:t>Dana-dana :</a:t>
            </a:r>
          </a:p>
          <a:p>
            <a:pPr marL="118872" indent="0">
              <a:buNone/>
            </a:pPr>
            <a:r>
              <a:rPr lang="id-ID" dirty="0"/>
              <a:t>	</a:t>
            </a:r>
            <a:r>
              <a:rPr lang="id-ID" dirty="0" smtClean="0"/>
              <a:t>1. Anggota</a:t>
            </a:r>
          </a:p>
          <a:p>
            <a:pPr marL="118872" indent="0">
              <a:buNone/>
            </a:pPr>
            <a:r>
              <a:rPr lang="id-ID" dirty="0"/>
              <a:t>	</a:t>
            </a:r>
            <a:r>
              <a:rPr lang="id-ID" dirty="0" smtClean="0"/>
              <a:t>2. Pengurus</a:t>
            </a:r>
          </a:p>
          <a:p>
            <a:pPr marL="118872" indent="0">
              <a:buNone/>
            </a:pPr>
            <a:r>
              <a:rPr lang="id-ID" dirty="0"/>
              <a:t>	</a:t>
            </a:r>
            <a:r>
              <a:rPr lang="id-ID" dirty="0" smtClean="0"/>
              <a:t>3. Pegawai</a:t>
            </a:r>
          </a:p>
          <a:p>
            <a:pPr marL="118872" indent="0">
              <a:buNone/>
            </a:pPr>
            <a:r>
              <a:rPr lang="id-ID" dirty="0" smtClean="0"/>
              <a:t>	4. Pendidikan</a:t>
            </a:r>
          </a:p>
          <a:p>
            <a:pPr marL="118872" indent="0">
              <a:buNone/>
            </a:pPr>
            <a:r>
              <a:rPr lang="id-ID" dirty="0"/>
              <a:t>	</a:t>
            </a:r>
            <a:r>
              <a:rPr lang="id-ID" dirty="0" smtClean="0"/>
              <a:t>5. Pembangunan DK</a:t>
            </a:r>
          </a:p>
          <a:p>
            <a:pPr marL="118872" indent="0">
              <a:buNone/>
            </a:pPr>
            <a:r>
              <a:rPr lang="id-ID" dirty="0" smtClean="0"/>
              <a:t>	6. Sosial</a:t>
            </a:r>
          </a:p>
          <a:p>
            <a:pPr marL="118872" indent="0">
              <a:buNone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9992" y="1637184"/>
            <a:ext cx="4032448" cy="5373216"/>
          </a:xfrm>
          <a:prstGeom prst="rect">
            <a:avLst/>
          </a:prstGeom>
        </p:spPr>
        <p:txBody>
          <a:bodyPr vert="horz" lIns="54864" tIns="91440" rtlCol="0">
            <a:normAutofit fontScale="775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id-ID" b="1" dirty="0" smtClean="0"/>
              <a:t>Modal :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Simpanan Pokok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Simpanan wajib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Modal sumbangan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Modal penyertaan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cadangan</a:t>
            </a:r>
          </a:p>
          <a:p>
            <a:pPr marL="118872" indent="0">
              <a:buNone/>
            </a:pPr>
            <a:r>
              <a:rPr lang="id-ID" b="1" dirty="0" smtClean="0"/>
              <a:t>Pendapatan :</a:t>
            </a:r>
          </a:p>
          <a:p>
            <a:pPr>
              <a:buFont typeface="Courier New" pitchFamily="49" charset="0"/>
              <a:buChar char="o"/>
            </a:pPr>
            <a:r>
              <a:rPr lang="id-ID" dirty="0" smtClean="0"/>
              <a:t>Partisipasi bruto</a:t>
            </a:r>
          </a:p>
          <a:p>
            <a:pPr>
              <a:buFont typeface="Courier New" pitchFamily="49" charset="0"/>
              <a:buChar char="o"/>
            </a:pPr>
            <a:r>
              <a:rPr lang="id-ID" dirty="0" smtClean="0"/>
              <a:t>Partisipasi neto</a:t>
            </a:r>
          </a:p>
          <a:p>
            <a:pPr>
              <a:buFont typeface="Courier New" pitchFamily="49" charset="0"/>
              <a:buChar char="o"/>
            </a:pPr>
            <a:r>
              <a:rPr lang="id-ID" dirty="0" smtClean="0"/>
              <a:t>Pendapatan Non anggota</a:t>
            </a:r>
          </a:p>
          <a:p>
            <a:pPr marL="118872" indent="0">
              <a:buNone/>
            </a:pPr>
            <a:r>
              <a:rPr lang="id-ID" b="1" dirty="0" smtClean="0"/>
              <a:t>Beban :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Beban Operasional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Beban Pokok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Beban Perkoperasian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SHU</a:t>
            </a:r>
          </a:p>
          <a:p>
            <a:pPr>
              <a:buFont typeface="Arial" pitchFamily="34" charset="0"/>
              <a:buChar char="•"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344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192</TotalTime>
  <Words>281</Words>
  <Application>Microsoft Office PowerPoint</Application>
  <PresentationFormat>On-screen Show (4:3)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Wingdings 2</vt:lpstr>
      <vt:lpstr>Wingdings 3</vt:lpstr>
      <vt:lpstr>Module</vt:lpstr>
      <vt:lpstr>Aktifitas Koperasi </vt:lpstr>
      <vt:lpstr>Akuntansi ???</vt:lpstr>
      <vt:lpstr>Pemakai Informasi Keuangan</vt:lpstr>
      <vt:lpstr>Siklus Akuntansi</vt:lpstr>
      <vt:lpstr>Jenis  dan tujuan umum </vt:lpstr>
      <vt:lpstr>Laporan keuangan Lanjutan...</vt:lpstr>
      <vt:lpstr>Lanjutan Keuangan</vt:lpstr>
      <vt:lpstr>Perkiraan “Akun” (BAB III)</vt:lpstr>
      <vt:lpstr>Akun-Akun dalam koperasi</vt:lpstr>
      <vt:lpstr>Akun Riil dan Nomilal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Aspire One D257</dc:creator>
  <cp:lastModifiedBy>User</cp:lastModifiedBy>
  <cp:revision>26</cp:revision>
  <dcterms:created xsi:type="dcterms:W3CDTF">2014-03-26T00:34:06Z</dcterms:created>
  <dcterms:modified xsi:type="dcterms:W3CDTF">2025-11-21T02:20:32Z</dcterms:modified>
</cp:coreProperties>
</file>